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0B411C"/>
    <a:srgbClr val="16B662"/>
    <a:srgbClr val="0066CC"/>
    <a:srgbClr val="003366"/>
    <a:srgbClr val="DCC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694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39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51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692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988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389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65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604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234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784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6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3C7E1-BF17-43DC-ADD7-0505810829CC}" type="datetimeFigureOut">
              <a:rPr lang="es-CO" smtClean="0"/>
              <a:t>29/05/2015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04E11-BE05-4D86-86E4-DA06FE64D8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873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hyperlink" Target="TODO%20LO%20QUE%20DICE%20LA%20LEGISLACI&#211;N%20LABORAL%20SOBRE%20LA%20LIQUIDACI&#211;N%20DE%20UNA%20N&#211;MINA%20(1).docx" TargetMode="External"/><Relationship Id="rId7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hyperlink" Target="NOMINA_PAGO_DE_SUELDOS_LW%20(1).xls" TargetMode="External"/><Relationship Id="rId9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TODO%20LO%20QUE%20DICE%20LA%20LEGISLACI&#211;N%20LABORAL%20SOBRE%20LA%20LIQUIDACI&#211;N%20DE%20UNA%20N&#211;MINA.doc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NOMINA_PAGO_DE_SUELDOS_LW.xl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>
            <a:hlinkClick r:id="rId2" action="ppaction://hlinksldjump"/>
          </p:cNvPr>
          <p:cNvSpPr/>
          <p:nvPr/>
        </p:nvSpPr>
        <p:spPr>
          <a:xfrm>
            <a:off x="360609" y="183527"/>
            <a:ext cx="4095482" cy="4674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16B662">
                <a:alpha val="90588"/>
              </a:srgb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DEFINICIÓN</a:t>
            </a:r>
            <a:r>
              <a:rPr lang="es-CO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CO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NÓMINA</a:t>
            </a:r>
            <a:endParaRPr lang="es-CO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Elipse 5">
            <a:hlinkClick r:id="rId3" action="ppaction://hlinkfile"/>
          </p:cNvPr>
          <p:cNvSpPr/>
          <p:nvPr/>
        </p:nvSpPr>
        <p:spPr>
          <a:xfrm>
            <a:off x="360609" y="1005270"/>
            <a:ext cx="3928057" cy="58206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TEXTO DE WORD</a:t>
            </a:r>
          </a:p>
          <a:p>
            <a:pPr algn="ctr"/>
            <a:endParaRPr lang="es-C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lipse 6">
            <a:hlinkClick r:id="rId4" action="ppaction://hlinkfile"/>
          </p:cNvPr>
          <p:cNvSpPr/>
          <p:nvPr/>
        </p:nvSpPr>
        <p:spPr>
          <a:xfrm>
            <a:off x="264017" y="1941673"/>
            <a:ext cx="4272568" cy="5439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NÓMINA</a:t>
            </a:r>
            <a:endParaRPr lang="es-CO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CO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Elipse 7">
            <a:hlinkClick r:id="rId5" action="ppaction://hlinksldjump"/>
          </p:cNvPr>
          <p:cNvSpPr/>
          <p:nvPr/>
        </p:nvSpPr>
        <p:spPr>
          <a:xfrm>
            <a:off x="180304" y="2839957"/>
            <a:ext cx="4456091" cy="6087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endParaRPr lang="es-CO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180304" y="3803029"/>
            <a:ext cx="4423897" cy="6215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DEDUCIONES</a:t>
            </a:r>
            <a:endParaRPr lang="es-CO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817969" y="560927"/>
            <a:ext cx="501771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 smtClean="0">
                <a:ln w="13462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NÓMINA</a:t>
            </a:r>
            <a:endParaRPr lang="es-ES" sz="6000" b="1" cap="none" spc="0" dirty="0">
              <a:ln w="13462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026" name="Picture 2" descr="Resultado de imagen para NOMI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284" y="1452793"/>
            <a:ext cx="5125791" cy="425506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5883337" y="5821251"/>
            <a:ext cx="6057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Extraída de http://www.asesoriasjyc.com.co/portfolio/nomina/</a:t>
            </a:r>
            <a:endParaRPr lang="es-CO" dirty="0"/>
          </a:p>
        </p:txBody>
      </p:sp>
      <p:sp>
        <p:nvSpPr>
          <p:cNvPr id="14" name="Elipse 13">
            <a:hlinkClick r:id="rId8" action="ppaction://hlinksldjump"/>
          </p:cNvPr>
          <p:cNvSpPr/>
          <p:nvPr/>
        </p:nvSpPr>
        <p:spPr>
          <a:xfrm>
            <a:off x="264017" y="4907223"/>
            <a:ext cx="4423897" cy="6215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APROPIACIONES</a:t>
            </a:r>
            <a:endParaRPr lang="es-CO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360609" y="5883097"/>
            <a:ext cx="4423897" cy="6215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RECARGOS </a:t>
            </a:r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DE</a:t>
            </a:r>
            <a:r>
              <a:rPr lang="es-CO" sz="1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LAS HORAS EXTRAS</a:t>
            </a:r>
            <a:endParaRPr lang="es-CO" sz="12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1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34862" y="868078"/>
            <a:ext cx="75856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 NÓMINA</a:t>
            </a:r>
            <a:endParaRPr lang="es-ES" sz="4400" dirty="0">
              <a:ln w="0"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66163" y="2029933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CO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s-CO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 herramienta administrativa de la contabilidad que permite realizar el pago de manera legal y organizada a los trabajadores, así como proporcionar información contable de utilidad para el trabajador, la empresa y el organismo encargado de regular las relaciones laborales.</a:t>
            </a:r>
          </a:p>
          <a:p>
            <a:r>
              <a:rPr lang="es-CO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nómina puede liquidarse de forma mensual, quincenal o semanal, según el periodo de tiempo establecido entre el trabajador y la empresa para el pago, y puede llevarse registro de ella de manera manual o electrónica, mediante un software de contabilidad.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46070" y="5815585"/>
            <a:ext cx="286809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Extraída de http://www.significados.com/nomina/</a:t>
            </a:r>
            <a:endParaRPr lang="es-CO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Resultado de imagen para QUE ES NÓM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61" y="2024151"/>
            <a:ext cx="3659107" cy="2511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6096000" y="4535568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Extraída de http://www.iahorro.com/cuentas/promociones-domiciliar-nomina.htm</a:t>
            </a:r>
            <a:endParaRPr lang="es-CO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ube 5">
            <a:hlinkClick r:id="rId3" action="ppaction://hlinksldjump"/>
          </p:cNvPr>
          <p:cNvSpPr/>
          <p:nvPr/>
        </p:nvSpPr>
        <p:spPr>
          <a:xfrm>
            <a:off x="7836794" y="5213939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135673" y="6284890"/>
            <a:ext cx="1162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hlinkClick r:id="rId3" action="ppaction://hlinksldjump"/>
              </a:rPr>
              <a:t>REGRESAR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865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rot="20104026">
            <a:off x="-829986" y="3036848"/>
            <a:ext cx="1170788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es-ES" sz="8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  <a:hlinkClick r:id="rId2" action="ppaction://hlinkfile"/>
              </a:rPr>
              <a:t>TEXTO WORD</a:t>
            </a:r>
            <a:endParaRPr lang="es-ES" sz="88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Nube 2">
            <a:hlinkClick r:id="rId3" action="ppaction://hlinksldjump"/>
          </p:cNvPr>
          <p:cNvSpPr/>
          <p:nvPr/>
        </p:nvSpPr>
        <p:spPr>
          <a:xfrm>
            <a:off x="7836794" y="5252466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0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rot="20104026">
            <a:off x="-829986" y="3036848"/>
            <a:ext cx="1170788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es-ES" sz="8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  <a:hlinkClick r:id="rId2" action="ppaction://hlinkfile"/>
              </a:rPr>
              <a:t>NÓMINA</a:t>
            </a:r>
            <a:endParaRPr lang="es-ES" sz="88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Nube 2">
            <a:hlinkClick r:id="rId3" action="ppaction://hlinksldjump"/>
          </p:cNvPr>
          <p:cNvSpPr/>
          <p:nvPr/>
        </p:nvSpPr>
        <p:spPr>
          <a:xfrm>
            <a:off x="7836794" y="5252466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6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6834" y="505010"/>
            <a:ext cx="1038671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</a:rPr>
              <a:t>VIDEO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270464" y="6154959"/>
            <a:ext cx="4885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/>
              <a:t>https://www.youtube.com/watch?v=f6ebFeZ6meI</a:t>
            </a:r>
            <a:endParaRPr lang="es-CO" dirty="0"/>
          </a:p>
        </p:txBody>
      </p:sp>
      <p:sp>
        <p:nvSpPr>
          <p:cNvPr id="5" name="Nube 4">
            <a:hlinkClick r:id="rId4" action="ppaction://hlinksldjump"/>
          </p:cNvPr>
          <p:cNvSpPr/>
          <p:nvPr/>
        </p:nvSpPr>
        <p:spPr>
          <a:xfrm>
            <a:off x="8624552" y="5931107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90" name="ShockwaveFlash1" r:id="rId2" imgW="8616960" imgH="3952800"/>
        </mc:Choice>
        <mc:Fallback>
          <p:control name="ShockwaveFlash1" r:id="rId2" imgW="8616960" imgH="3952800">
            <p:pic>
              <p:nvPicPr>
                <p:cNvPr id="3" name="ShockwaveFlash1"/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416675" y="1790163"/>
                  <a:ext cx="8615966" cy="395381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5797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587773" y="1202929"/>
            <a:ext cx="4155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  <a:hlinkClick r:id="rId2" action="ppaction://hlinksldjump"/>
              </a:rPr>
              <a:t>DEDUCIONES</a:t>
            </a:r>
            <a:endParaRPr lang="es-ES" sz="5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764405" y="2627290"/>
            <a:ext cx="8255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EPS= (total devengado- Auxilio de transporte)*4%</a:t>
            </a:r>
          </a:p>
          <a:p>
            <a:r>
              <a:rPr lang="es-CO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FP total =(devengado – Auxilio de transporte)*4%</a:t>
            </a:r>
          </a:p>
          <a:p>
            <a:r>
              <a:rPr lang="es-CO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FS total =(devengado – Auxilio de </a:t>
            </a:r>
            <a:r>
              <a:rPr lang="es-CO" sz="2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 )*</a:t>
            </a:r>
            <a:r>
              <a:rPr lang="es-CO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1%</a:t>
            </a:r>
            <a:endParaRPr lang="es-CO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Nube 4">
            <a:hlinkClick r:id="rId3" action="ppaction://hlinksldjump"/>
          </p:cNvPr>
          <p:cNvSpPr/>
          <p:nvPr/>
        </p:nvSpPr>
        <p:spPr>
          <a:xfrm>
            <a:off x="7836794" y="5329739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63651" y="932473"/>
            <a:ext cx="716317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  <a:hlinkClick r:id="rId2" action="ppaction://hlinksldjump"/>
              </a:rPr>
              <a:t>APROPIACIONES</a:t>
            </a:r>
            <a:endParaRPr lang="es-ES" sz="66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lgerian" panose="04020705040A02060702" pitchFamily="82" charset="0"/>
            </a:endParaRPr>
          </a:p>
          <a:p>
            <a:pPr algn="ctr"/>
            <a:endParaRPr lang="es-E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968993" y="3176196"/>
            <a:ext cx="69072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EPS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(total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devengado – Auxilio de transporte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)*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8.5%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IVM total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=(devengado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Auxilio de transporte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)*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PRIMAS= (total devengado-Auxilio de transporte)* 8.34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VACACIONES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devengado – Auxilio de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transporte)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4.17%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=(total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devengado- Auxilio de transporte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*)2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ICBF=(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devengado – Auxilio de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transporte)*3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Nube 3">
            <a:hlinkClick r:id="rId3" action="ppaction://hlinksldjump"/>
          </p:cNvPr>
          <p:cNvSpPr/>
          <p:nvPr/>
        </p:nvSpPr>
        <p:spPr>
          <a:xfrm>
            <a:off x="7836794" y="5252466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8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81070" y="932475"/>
            <a:ext cx="7329816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</a:rPr>
              <a:t>RECARGOS DE LAS HORAS EXTRAS</a:t>
            </a:r>
            <a:endParaRPr lang="es-ES" sz="4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lgerian" panose="04020705040A02060702" pitchFamily="82" charset="0"/>
            </a:endParaRPr>
          </a:p>
          <a:p>
            <a:pPr algn="ctr"/>
            <a:endParaRPr lang="es-E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738648" y="3065172"/>
            <a:ext cx="85644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EXTRA DIURNA: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=(Valor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ordinaria)*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1.25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NOCTURNA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:=(Valor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ordinaria)*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1.35</a:t>
            </a: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EXTRA NOCTURNA: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=(Valor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ordinaria)*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1.75</a:t>
            </a: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ORDINARIA DOMINICAL O FESTIVA: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=(Valor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ordinaria)*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1.75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EXTRA DIURNA DOMINICAL O FESTIVA: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=(Valor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ordinaria)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2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EXTRA NOCTURNA DOMINICAL O FESTIVA: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=(Valor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 ordinaria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)*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2,5</a:t>
            </a:r>
          </a:p>
          <a:p>
            <a:endParaRPr lang="es-CO" dirty="0" smtClean="0"/>
          </a:p>
        </p:txBody>
      </p:sp>
      <p:sp>
        <p:nvSpPr>
          <p:cNvPr id="4" name="Nube 3">
            <a:hlinkClick r:id="rId2" action="ppaction://hlinksldjump"/>
          </p:cNvPr>
          <p:cNvSpPr/>
          <p:nvPr/>
        </p:nvSpPr>
        <p:spPr>
          <a:xfrm>
            <a:off x="7836794" y="5252466"/>
            <a:ext cx="3567448" cy="817035"/>
          </a:xfrm>
          <a:prstGeom prst="cloud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MENÚ</a:t>
            </a:r>
            <a:endParaRPr lang="es-CO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0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227</Words>
  <Application>Microsoft Office PowerPoint</Application>
  <PresentationFormat>Panorámica</PresentationFormat>
  <Paragraphs>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Tahoma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32</cp:revision>
  <dcterms:created xsi:type="dcterms:W3CDTF">2015-05-25T03:00:47Z</dcterms:created>
  <dcterms:modified xsi:type="dcterms:W3CDTF">2015-05-29T05:37:19Z</dcterms:modified>
</cp:coreProperties>
</file>